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3" r:id="rId2"/>
    <p:sldId id="285" r:id="rId3"/>
    <p:sldId id="286" r:id="rId4"/>
    <p:sldId id="284" r:id="rId5"/>
    <p:sldId id="292" r:id="rId6"/>
    <p:sldId id="293" r:id="rId7"/>
    <p:sldId id="291" r:id="rId8"/>
    <p:sldId id="29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05/07/2019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3810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05/07/2019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88664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05/07/2019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160463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05/07/2019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5244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05/07/2019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402618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2ECAA1-A07B-4608-852C-E58A2EC74AD4}" type="datetimeFigureOut">
              <a:rPr lang="en-GB" smtClean="0"/>
              <a:t>05/07/2019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173545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2ECAA1-A07B-4608-852C-E58A2EC74AD4}" type="datetimeFigureOut">
              <a:rPr lang="en-GB" smtClean="0"/>
              <a:t>05/07/2019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212038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05/07/2019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160706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05/07/2019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98468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05/07/2019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150756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2ECAA1-A07B-4608-852C-E58A2EC74AD4}" type="datetimeFigureOut">
              <a:rPr lang="en-GB" smtClean="0"/>
              <a:t>05/07/2019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124364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2ECAA1-A07B-4608-852C-E58A2EC74AD4}" type="datetimeFigureOut">
              <a:rPr lang="en-GB" smtClean="0"/>
              <a:t>05/07/2019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746468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2ECAA1-A07B-4608-852C-E58A2EC74AD4}" type="datetimeFigureOut">
              <a:rPr lang="en-GB" smtClean="0"/>
              <a:t>05/07/2019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390527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2ECAA1-A07B-4608-852C-E58A2EC74AD4}" type="datetimeFigureOut">
              <a:rPr lang="en-GB" smtClean="0"/>
              <a:t>05/07/2019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221365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2ECAA1-A07B-4608-852C-E58A2EC74AD4}" type="datetimeFigureOut">
              <a:rPr lang="en-GB" smtClean="0"/>
              <a:t>05/07/2019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971668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05/07/2019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902908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05/07/2019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9317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B2ECAA1-A07B-4608-852C-E58A2EC74AD4}" type="datetimeFigureOut">
              <a:rPr lang="en-GB" smtClean="0"/>
              <a:t>05/07/2019</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899A3D5-B6C5-480B-AFEB-5B8818A58160}" type="slidenum">
              <a:rPr lang="en-GB" smtClean="0"/>
              <a:t>‹#›</a:t>
            </a:fld>
            <a:endParaRPr lang="en-GB"/>
          </a:p>
        </p:txBody>
      </p:sp>
    </p:spTree>
    <p:extLst>
      <p:ext uri="{BB962C8B-B14F-4D97-AF65-F5344CB8AC3E}">
        <p14:creationId xmlns:p14="http://schemas.microsoft.com/office/powerpoint/2010/main" val="24723102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F6162F-4306-43E5-97B2-603CACB040A0}"/>
              </a:ext>
            </a:extLst>
          </p:cNvPr>
          <p:cNvSpPr/>
          <p:nvPr/>
        </p:nvSpPr>
        <p:spPr>
          <a:xfrm>
            <a:off x="3048000" y="4950207"/>
            <a:ext cx="6096000" cy="830997"/>
          </a:xfrm>
          <a:prstGeom prst="rect">
            <a:avLst/>
          </a:prstGeom>
        </p:spPr>
        <p:txBody>
          <a:bodyPr>
            <a:spAutoFit/>
          </a:bodyPr>
          <a:lstStyle/>
          <a:p>
            <a:pPr algn="ctr"/>
            <a:r>
              <a:rPr lang="en-GB"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Elder</a:t>
            </a: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en-GB"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Iron</a:t>
            </a:r>
          </a:p>
          <a:p>
            <a:pPr algn="ctr"/>
            <a:r>
              <a:rPr lang="en-US"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等线" panose="02010600030101010101" pitchFamily="2" charset="-122"/>
                <a:cs typeface="Arial" panose="020B0604020202020204" pitchFamily="34" charset="0"/>
              </a:rPr>
              <a:t>Version 1.0.9</a:t>
            </a:r>
            <a:endParaRPr lang="en-GB"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14490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4F951E-A791-4C6A-8C47-8224E106DDA2}"/>
              </a:ext>
            </a:extLst>
          </p:cNvPr>
          <p:cNvSpPr txBox="1"/>
          <p:nvPr/>
        </p:nvSpPr>
        <p:spPr>
          <a:xfrm>
            <a:off x="5017363" y="632413"/>
            <a:ext cx="2004874" cy="707886"/>
          </a:xfrm>
          <a:prstGeom prst="rect">
            <a:avLst/>
          </a:prstGeom>
          <a:noFill/>
        </p:spPr>
        <p:txBody>
          <a:bodyPr wrap="square" rtlCol="0">
            <a:spAutoFit/>
          </a:bodyPr>
          <a:lstStyle/>
          <a:p>
            <a:r>
              <a:rPr lang="en-GB" altLang="zh-CN" sz="4000" dirty="0">
                <a:latin typeface="Calibri" panose="020F0502020204030204" pitchFamily="34" charset="0"/>
                <a:cs typeface="Calibri" panose="020F0502020204030204" pitchFamily="34" charset="0"/>
              </a:rPr>
              <a:t>Ab</a:t>
            </a:r>
            <a:r>
              <a:rPr lang="en-US" altLang="zh-CN" sz="4000" dirty="0" err="1">
                <a:latin typeface="Calibri" panose="020F0502020204030204" pitchFamily="34" charset="0"/>
                <a:cs typeface="Calibri" panose="020F0502020204030204" pitchFamily="34" charset="0"/>
              </a:rPr>
              <a:t>stract</a:t>
            </a:r>
            <a:endParaRPr lang="en-GB" sz="36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82C8D37-0E49-4A93-AD83-4240A83B5A2C}"/>
              </a:ext>
            </a:extLst>
          </p:cNvPr>
          <p:cNvSpPr txBox="1"/>
          <p:nvPr/>
        </p:nvSpPr>
        <p:spPr>
          <a:xfrm>
            <a:off x="1142259" y="1757569"/>
            <a:ext cx="10120545" cy="4468018"/>
          </a:xfrm>
          <a:prstGeom prst="rect">
            <a:avLst/>
          </a:prstGeom>
          <a:noFill/>
        </p:spPr>
        <p:txBody>
          <a:bodyPr wrap="square" rtlCol="0">
            <a:spAutoFit/>
          </a:bodyPr>
          <a:lstStyle/>
          <a:p>
            <a:pPr>
              <a:lnSpc>
                <a:spcPct val="150000"/>
              </a:lnSpc>
            </a:pPr>
            <a:r>
              <a:rPr lang="en-US" altLang="zh-CN" sz="2400" dirty="0">
                <a:latin typeface="等线" panose="02010600030101010101" pitchFamily="2" charset="-122"/>
                <a:ea typeface="等线" panose="02010600030101010101" pitchFamily="2" charset="-122"/>
              </a:rPr>
              <a:t>This week our team keep working on Boss Fight:</a:t>
            </a:r>
            <a:endParaRPr lang="en-GB" altLang="zh-CN" sz="2400" dirty="0">
              <a:latin typeface="等线" panose="02010600030101010101" pitchFamily="2" charset="-122"/>
              <a:ea typeface="等线" panose="02010600030101010101" pitchFamily="2" charset="-122"/>
            </a:endParaRPr>
          </a:p>
          <a:p>
            <a:pPr marL="342900" indent="-342900">
              <a:lnSpc>
                <a:spcPct val="150000"/>
              </a:lnSpc>
              <a:buFont typeface="Arial" panose="020B0604020202020204" pitchFamily="34" charset="0"/>
              <a:buChar char="•"/>
            </a:pPr>
            <a:r>
              <a:rPr lang="en-US" altLang="zh-CN" sz="2400" dirty="0">
                <a:latin typeface="等线" panose="02010600030101010101" pitchFamily="2" charset="-122"/>
                <a:ea typeface="等线" panose="02010600030101010101" pitchFamily="2" charset="-122"/>
              </a:rPr>
              <a:t>Added </a:t>
            </a:r>
            <a:r>
              <a:rPr lang="en-GB" altLang="zh-CN" sz="2400" dirty="0">
                <a:latin typeface="等线" panose="02010600030101010101" pitchFamily="2" charset="-122"/>
                <a:ea typeface="等线" panose="02010600030101010101" pitchFamily="2" charset="-122"/>
              </a:rPr>
              <a:t>BOSS action/skill animations; </a:t>
            </a:r>
          </a:p>
          <a:p>
            <a:pPr marL="342900" indent="-342900">
              <a:lnSpc>
                <a:spcPct val="150000"/>
              </a:lnSpc>
              <a:buFont typeface="Arial" panose="020B0604020202020204" pitchFamily="34" charset="0"/>
              <a:buChar char="•"/>
            </a:pPr>
            <a:r>
              <a:rPr lang="en-GB" altLang="zh-CN" sz="2400" dirty="0">
                <a:latin typeface="等线" panose="02010600030101010101" pitchFamily="2" charset="-122"/>
                <a:ea typeface="等线" panose="02010600030101010101" pitchFamily="2" charset="-122"/>
              </a:rPr>
              <a:t>Added melee enemy, melee weapon animations and Ai;</a:t>
            </a:r>
          </a:p>
          <a:p>
            <a:pPr marL="342900" indent="-342900">
              <a:lnSpc>
                <a:spcPct val="150000"/>
              </a:lnSpc>
              <a:buFont typeface="Arial" panose="020B0604020202020204" pitchFamily="34" charset="0"/>
              <a:buChar char="•"/>
            </a:pPr>
            <a:r>
              <a:rPr lang="en-US" altLang="zh-CN" sz="2400" dirty="0">
                <a:latin typeface="等线" panose="02010600030101010101" pitchFamily="2" charset="-122"/>
                <a:ea typeface="等线" panose="02010600030101010101" pitchFamily="2" charset="-122"/>
              </a:rPr>
              <a:t>Added character attack/movement VFX, Enemy taken damage VFX;</a:t>
            </a:r>
            <a:endParaRPr lang="en-GB" altLang="zh-CN" sz="2400" dirty="0">
              <a:latin typeface="等线" panose="02010600030101010101" pitchFamily="2" charset="-122"/>
              <a:ea typeface="等线" panose="02010600030101010101" pitchFamily="2" charset="-122"/>
            </a:endParaRPr>
          </a:p>
          <a:p>
            <a:pPr marL="342900" indent="-342900">
              <a:lnSpc>
                <a:spcPct val="150000"/>
              </a:lnSpc>
              <a:buFont typeface="Arial" panose="020B0604020202020204" pitchFamily="34" charset="0"/>
              <a:buChar char="•"/>
            </a:pPr>
            <a:r>
              <a:rPr lang="en-GB" altLang="zh-CN" sz="2400" dirty="0">
                <a:latin typeface="等线" panose="02010600030101010101" pitchFamily="2" charset="-122"/>
                <a:ea typeface="等线" panose="02010600030101010101" pitchFamily="2" charset="-122"/>
              </a:rPr>
              <a:t>Added new scene assets and platform level function;</a:t>
            </a:r>
          </a:p>
          <a:p>
            <a:pPr marL="342900" indent="-342900">
              <a:lnSpc>
                <a:spcPct val="150000"/>
              </a:lnSpc>
              <a:buFont typeface="Arial" panose="020B0604020202020204" pitchFamily="34" charset="0"/>
              <a:buChar char="•"/>
            </a:pPr>
            <a:r>
              <a:rPr lang="en-GB" altLang="zh-CN" sz="2400" dirty="0">
                <a:latin typeface="等线" panose="02010600030101010101" pitchFamily="2" charset="-122"/>
                <a:ea typeface="等线" panose="02010600030101010101" pitchFamily="2" charset="-122"/>
              </a:rPr>
              <a:t>Added character/enemy action SFX</a:t>
            </a:r>
          </a:p>
          <a:p>
            <a:pPr>
              <a:lnSpc>
                <a:spcPct val="150000"/>
              </a:lnSpc>
            </a:pPr>
            <a:endParaRPr lang="en-GB" altLang="zh-CN" sz="2400" dirty="0">
              <a:latin typeface="等线" panose="02010600030101010101" pitchFamily="2" charset="-122"/>
              <a:ea typeface="等线" panose="02010600030101010101" pitchFamily="2" charset="-122"/>
            </a:endParaRPr>
          </a:p>
          <a:p>
            <a:pPr>
              <a:lnSpc>
                <a:spcPct val="150000"/>
              </a:lnSpc>
            </a:pPr>
            <a:endParaRPr lang="en-GB"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22887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524EECA-B5D9-4460-AC54-5D6A05A7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4532" y="1224985"/>
            <a:ext cx="4922936" cy="4922936"/>
          </a:xfrm>
          <a:prstGeom prst="rect">
            <a:avLst/>
          </a:prstGeom>
          <a:ln w="190500">
            <a:solidFill>
              <a:schemeClr val="tx1">
                <a:alpha val="7000"/>
              </a:schemeClr>
            </a:solidFill>
          </a:ln>
        </p:spPr>
      </p:pic>
      <p:sp>
        <p:nvSpPr>
          <p:cNvPr id="11" name="TextBox 10">
            <a:extLst>
              <a:ext uri="{FF2B5EF4-FFF2-40B4-BE49-F238E27FC236}">
                <a16:creationId xmlns:a16="http://schemas.microsoft.com/office/drawing/2014/main" id="{49402FA2-2390-44D3-B8B2-E2118CAB0C96}"/>
              </a:ext>
            </a:extLst>
          </p:cNvPr>
          <p:cNvSpPr txBox="1"/>
          <p:nvPr/>
        </p:nvSpPr>
        <p:spPr>
          <a:xfrm>
            <a:off x="267809" y="274643"/>
            <a:ext cx="4426998" cy="584775"/>
          </a:xfrm>
          <a:prstGeom prst="rect">
            <a:avLst/>
          </a:prstGeom>
          <a:noFill/>
        </p:spPr>
        <p:txBody>
          <a:bodyPr wrap="square" rtlCol="0">
            <a:spAutoFit/>
          </a:bodyPr>
          <a:lstStyle/>
          <a:p>
            <a:r>
              <a:rPr lang="en-GB" altLang="zh-CN" sz="3200" dirty="0">
                <a:latin typeface="Calibri" panose="020F0502020204030204" pitchFamily="34" charset="0"/>
                <a:cs typeface="Calibri" panose="020F0502020204030204" pitchFamily="34" charset="0"/>
              </a:rPr>
              <a:t>BOSS</a:t>
            </a:r>
            <a:r>
              <a:rPr lang="zh-CN" altLang="en-US" sz="3200" dirty="0">
                <a:latin typeface="Calibri" panose="020F0502020204030204" pitchFamily="34" charset="0"/>
                <a:cs typeface="Calibri" panose="020F0502020204030204" pitchFamily="34" charset="0"/>
              </a:rPr>
              <a:t> </a:t>
            </a:r>
            <a:r>
              <a:rPr lang="en-GB" altLang="zh-CN" sz="3200" dirty="0">
                <a:latin typeface="Calibri" panose="020F0502020204030204" pitchFamily="34" charset="0"/>
                <a:cs typeface="Calibri" panose="020F0502020204030204" pitchFamily="34" charset="0"/>
              </a:rPr>
              <a:t>Skill Animation</a:t>
            </a:r>
            <a:endParaRPr lang="en-GB"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8797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733374F-87BF-4028-8B5B-458637456371}"/>
              </a:ext>
            </a:extLst>
          </p:cNvPr>
          <p:cNvSpPr txBox="1"/>
          <p:nvPr/>
        </p:nvSpPr>
        <p:spPr>
          <a:xfrm>
            <a:off x="390118" y="978448"/>
            <a:ext cx="3821853" cy="3053243"/>
          </a:xfrm>
          <a:prstGeom prst="rect">
            <a:avLst/>
          </a:prstGeom>
        </p:spPr>
        <p:txBody>
          <a:bodyPr vert="horz" lIns="91440" tIns="45720" rIns="91440" bIns="45720" rtlCol="0" anchor="b">
            <a:normAutofit/>
          </a:bodyPr>
          <a:lstStyle/>
          <a:p>
            <a:pPr algn="ctr">
              <a:spcBef>
                <a:spcPct val="0"/>
              </a:spcBef>
              <a:spcAft>
                <a:spcPts val="600"/>
              </a:spcAft>
            </a:pPr>
            <a:r>
              <a:rPr lang="en-US" altLang="zh-CN"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BOSS</a:t>
            </a:r>
          </a:p>
          <a:p>
            <a:pPr algn="ctr">
              <a:spcBef>
                <a:spcPct val="0"/>
              </a:spcBef>
              <a:spcAft>
                <a:spcPts val="600"/>
              </a:spcAft>
            </a:pPr>
            <a:r>
              <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Basic animation</a:t>
            </a:r>
            <a:endPar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p:txBody>
      </p:sp>
      <p:cxnSp>
        <p:nvCxnSpPr>
          <p:cNvPr id="24" name="Straight Connector 20">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6E2C0DC-45EE-4F7D-9205-E67659CF6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546" y="460249"/>
            <a:ext cx="2469643" cy="2469643"/>
          </a:xfrm>
          <a:prstGeom prst="rect">
            <a:avLst/>
          </a:prstGeom>
        </p:spPr>
      </p:pic>
      <p:pic>
        <p:nvPicPr>
          <p:cNvPr id="4" name="Picture 3">
            <a:extLst>
              <a:ext uri="{FF2B5EF4-FFF2-40B4-BE49-F238E27FC236}">
                <a16:creationId xmlns:a16="http://schemas.microsoft.com/office/drawing/2014/main" id="{E437040A-F83A-495A-882B-A11727E1B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7484" y="457200"/>
            <a:ext cx="2472681" cy="2472681"/>
          </a:xfrm>
          <a:prstGeom prst="rect">
            <a:avLst/>
          </a:prstGeom>
        </p:spPr>
      </p:pic>
      <p:cxnSp>
        <p:nvCxnSpPr>
          <p:cNvPr id="25" name="Straight Connector 24">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6946872-15D5-40C0-AA8D-2B770C8528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2275" y="3950057"/>
            <a:ext cx="2447693" cy="2447693"/>
          </a:xfrm>
          <a:prstGeom prst="rect">
            <a:avLst/>
          </a:prstGeom>
        </p:spPr>
      </p:pic>
      <p:cxnSp>
        <p:nvCxnSpPr>
          <p:cNvPr id="27" name="Straight Connector 26">
            <a:extLst>
              <a:ext uri="{FF2B5EF4-FFF2-40B4-BE49-F238E27FC236}">
                <a16:creationId xmlns:a16="http://schemas.microsoft.com/office/drawing/2014/main" id="{38A31735-DEAC-4F0C-9E3F-7A45DCDCDD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B3186D-2211-45B8-9E7D-6FA1DD46EB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9010" y="3928109"/>
            <a:ext cx="2469627" cy="2469627"/>
          </a:xfrm>
          <a:prstGeom prst="rect">
            <a:avLst/>
          </a:prstGeom>
        </p:spPr>
      </p:pic>
    </p:spTree>
    <p:extLst>
      <p:ext uri="{BB962C8B-B14F-4D97-AF65-F5344CB8AC3E}">
        <p14:creationId xmlns:p14="http://schemas.microsoft.com/office/powerpoint/2010/main" val="2364450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F972A3A-3A75-421C-9E34-5A1E6F181DBF}"/>
              </a:ext>
            </a:extLst>
          </p:cNvPr>
          <p:cNvSpPr txBox="1"/>
          <p:nvPr/>
        </p:nvSpPr>
        <p:spPr>
          <a:xfrm>
            <a:off x="1370693" y="4511814"/>
            <a:ext cx="9440034" cy="1130260"/>
          </a:xfrm>
          <a:prstGeom prst="rect">
            <a:avLst/>
          </a:prstGeom>
        </p:spPr>
        <p:txBody>
          <a:bodyPr vert="horz" lIns="91440" tIns="45720" rIns="91440" bIns="45720" rtlCol="0" anchor="b">
            <a:normAutofit/>
          </a:bodyPr>
          <a:lstStyle/>
          <a:p>
            <a:pPr algn="ctr">
              <a:spcBef>
                <a:spcPct val="0"/>
              </a:spcBef>
              <a:spcAft>
                <a:spcPts val="600"/>
              </a:spcAft>
            </a:pPr>
            <a:r>
              <a:rPr lang="en-GB" sz="4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Calibri" panose="020F0502020204030204" pitchFamily="34" charset="0"/>
              </a:rPr>
              <a:t>Melee enemy and weapon</a:t>
            </a:r>
            <a:endParaRPr lang="en-US" sz="4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Calibri" panose="020F0502020204030204" pitchFamily="34" charset="0"/>
            </a:endParaRPr>
          </a:p>
        </p:txBody>
      </p:sp>
      <p:pic>
        <p:nvPicPr>
          <p:cNvPr id="13" name="Picture 12">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5980" y="547807"/>
            <a:ext cx="7940040" cy="3816806"/>
          </a:xfrm>
          <a:prstGeom prst="rect">
            <a:avLst/>
          </a:prstGeom>
        </p:spPr>
      </p:pic>
      <p:sp>
        <p:nvSpPr>
          <p:cNvPr id="15" name="Rectangle 14">
            <a:extLst>
              <a:ext uri="{FF2B5EF4-FFF2-40B4-BE49-F238E27FC236}">
                <a16:creationId xmlns:a16="http://schemas.microsoft.com/office/drawing/2014/main" id="{49658695-086E-4B9B-A8B3-555A748F9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152" y="678180"/>
            <a:ext cx="7661697" cy="3543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screenshot&#10;&#10;Description automatically generated">
            <a:extLst>
              <a:ext uri="{FF2B5EF4-FFF2-40B4-BE49-F238E27FC236}">
                <a16:creationId xmlns:a16="http://schemas.microsoft.com/office/drawing/2014/main" id="{7D1D3BA0-2C45-44C8-BF18-9C502AA04F65}"/>
              </a:ext>
            </a:extLst>
          </p:cNvPr>
          <p:cNvPicPr>
            <a:picLocks noChangeAspect="1"/>
          </p:cNvPicPr>
          <p:nvPr/>
        </p:nvPicPr>
        <p:blipFill rotWithShape="1">
          <a:blip r:embed="rId4">
            <a:extLst>
              <a:ext uri="{28A0092B-C50C-407E-A947-70E740481C1C}">
                <a14:useLocalDpi xmlns:a14="http://schemas.microsoft.com/office/drawing/2010/main" val="0"/>
              </a:ext>
            </a:extLst>
          </a:blip>
          <a:srcRect l="2747"/>
          <a:stretch/>
        </p:blipFill>
        <p:spPr>
          <a:xfrm>
            <a:off x="2420409" y="983953"/>
            <a:ext cx="3595157" cy="2929638"/>
          </a:xfrm>
          <a:prstGeom prst="rect">
            <a:avLst/>
          </a:prstGeom>
        </p:spPr>
      </p:pic>
      <p:pic>
        <p:nvPicPr>
          <p:cNvPr id="3" name="Picture 2" descr="A person wearing a costume&#10;&#10;Description automatically generated">
            <a:extLst>
              <a:ext uri="{FF2B5EF4-FFF2-40B4-BE49-F238E27FC236}">
                <a16:creationId xmlns:a16="http://schemas.microsoft.com/office/drawing/2014/main" id="{1A513594-AA5E-49AF-B13E-B1D27877EF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0022" y="839047"/>
            <a:ext cx="3371151" cy="3219450"/>
          </a:xfrm>
          <a:prstGeom prst="rect">
            <a:avLst/>
          </a:prstGeom>
        </p:spPr>
      </p:pic>
    </p:spTree>
    <p:extLst>
      <p:ext uri="{BB962C8B-B14F-4D97-AF65-F5344CB8AC3E}">
        <p14:creationId xmlns:p14="http://schemas.microsoft.com/office/powerpoint/2010/main" val="4146942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5EAADC-0061-44D1-8536-5466079FF1FC}"/>
              </a:ext>
            </a:extLst>
          </p:cNvPr>
          <p:cNvSpPr txBox="1"/>
          <p:nvPr/>
        </p:nvSpPr>
        <p:spPr>
          <a:xfrm>
            <a:off x="267809" y="274643"/>
            <a:ext cx="4426998" cy="584775"/>
          </a:xfrm>
          <a:prstGeom prst="rect">
            <a:avLst/>
          </a:prstGeom>
          <a:noFill/>
        </p:spPr>
        <p:txBody>
          <a:bodyPr wrap="square" rtlCol="0">
            <a:spAutoFit/>
          </a:bodyPr>
          <a:lstStyle/>
          <a:p>
            <a:r>
              <a:rPr lang="en-GB" altLang="zh-CN" sz="3200" dirty="0">
                <a:latin typeface="Calibri" panose="020F0502020204030204" pitchFamily="34" charset="0"/>
                <a:cs typeface="Calibri" panose="020F0502020204030204" pitchFamily="34" charset="0"/>
              </a:rPr>
              <a:t>Dash Function and VFX</a:t>
            </a:r>
            <a:endParaRPr lang="en-GB" sz="32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C5001E7-B8EA-48BD-A65F-865242711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655" y="1299227"/>
            <a:ext cx="5338438" cy="3878253"/>
          </a:xfrm>
          <a:prstGeom prst="rect">
            <a:avLst/>
          </a:prstGeom>
        </p:spPr>
      </p:pic>
      <p:sp>
        <p:nvSpPr>
          <p:cNvPr id="7" name="Rectangle 6">
            <a:extLst>
              <a:ext uri="{FF2B5EF4-FFF2-40B4-BE49-F238E27FC236}">
                <a16:creationId xmlns:a16="http://schemas.microsoft.com/office/drawing/2014/main" id="{06B5F971-4E63-496E-92D9-49319E7888E1}"/>
              </a:ext>
            </a:extLst>
          </p:cNvPr>
          <p:cNvSpPr/>
          <p:nvPr/>
        </p:nvSpPr>
        <p:spPr>
          <a:xfrm>
            <a:off x="2130641" y="5177480"/>
            <a:ext cx="7368466" cy="1200329"/>
          </a:xfrm>
          <a:prstGeom prst="rect">
            <a:avLst/>
          </a:prstGeom>
        </p:spPr>
        <p:txBody>
          <a:bodyPr wrap="square">
            <a:spAutoFit/>
          </a:bodyPr>
          <a:lstStyle/>
          <a:p>
            <a:r>
              <a:rPr lang="en-GB" dirty="0"/>
              <a:t>As an important movement/dodge tool in action games, we added dash to the original combat system this week and completed the special effects. At the same time, combined with the original energy system, the player can selectively move/avoid in the battle.</a:t>
            </a:r>
            <a:endParaRPr lang="en-GB"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84421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4F56D6-2712-475B-980B-9E902BCD031B}"/>
              </a:ext>
            </a:extLst>
          </p:cNvPr>
          <p:cNvSpPr txBox="1"/>
          <p:nvPr/>
        </p:nvSpPr>
        <p:spPr>
          <a:xfrm>
            <a:off x="3978676" y="530821"/>
            <a:ext cx="4481744" cy="646331"/>
          </a:xfrm>
          <a:prstGeom prst="rect">
            <a:avLst/>
          </a:prstGeom>
          <a:noFill/>
        </p:spPr>
        <p:txBody>
          <a:bodyPr wrap="square" rtlCol="0">
            <a:spAutoFit/>
          </a:bodyPr>
          <a:lstStyle/>
          <a:p>
            <a:r>
              <a:rPr lang="en-GB" sz="3600" dirty="0">
                <a:latin typeface="Calibri" panose="020F0502020204030204" pitchFamily="34" charset="0"/>
                <a:cs typeface="Calibri" panose="020F0502020204030204" pitchFamily="34" charset="0"/>
              </a:rPr>
              <a:t>Next</a:t>
            </a:r>
            <a:r>
              <a:rPr lang="zh-CN" altLang="en-US" sz="3600" dirty="0">
                <a:latin typeface="Calibri" panose="020F0502020204030204" pitchFamily="34" charset="0"/>
                <a:cs typeface="Calibri" panose="020F0502020204030204" pitchFamily="34" charset="0"/>
              </a:rPr>
              <a:t> </a:t>
            </a:r>
            <a:r>
              <a:rPr lang="en-GB" altLang="zh-CN" sz="3600" dirty="0">
                <a:latin typeface="Calibri" panose="020F0502020204030204" pitchFamily="34" charset="0"/>
                <a:cs typeface="Calibri" panose="020F0502020204030204" pitchFamily="34" charset="0"/>
              </a:rPr>
              <a:t>week Plan</a:t>
            </a:r>
            <a:endParaRPr lang="en-GB" sz="36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E8C6E62-F656-428F-A88F-9B5F73C68919}"/>
              </a:ext>
            </a:extLst>
          </p:cNvPr>
          <p:cNvSpPr txBox="1"/>
          <p:nvPr/>
        </p:nvSpPr>
        <p:spPr>
          <a:xfrm>
            <a:off x="1647547" y="1476350"/>
            <a:ext cx="9144002" cy="4459298"/>
          </a:xfrm>
          <a:prstGeom prst="rect">
            <a:avLst/>
          </a:prstGeom>
          <a:noFill/>
        </p:spPr>
        <p:txBody>
          <a:bodyPr wrap="square" rtlCol="0">
            <a:spAutoFit/>
          </a:bodyPr>
          <a:lstStyle/>
          <a:p>
            <a:pPr>
              <a:lnSpc>
                <a:spcPct val="150000"/>
              </a:lnSpc>
            </a:pPr>
            <a:r>
              <a:rPr lang="en-GB" altLang="zh-CN" sz="2400" dirty="0"/>
              <a:t>Next we will complete the Alpha version of our game</a:t>
            </a:r>
            <a:r>
              <a:rPr lang="zh-CN" altLang="en-US" sz="2400" dirty="0"/>
              <a:t>：</a:t>
            </a:r>
            <a:endParaRPr lang="en-GB" altLang="zh-CN" sz="2400" dirty="0"/>
          </a:p>
          <a:p>
            <a:pPr marL="342900" indent="-342900">
              <a:lnSpc>
                <a:spcPct val="150000"/>
              </a:lnSpc>
              <a:buFont typeface="Arial" panose="020B0604020202020204" pitchFamily="34" charset="0"/>
              <a:buChar char="•"/>
            </a:pPr>
            <a:r>
              <a:rPr lang="en-GB" altLang="zh-CN" sz="2400" dirty="0"/>
              <a:t>Boss fight scene(Art)</a:t>
            </a:r>
            <a:endParaRPr lang="en-US" altLang="zh-CN" sz="2400" dirty="0"/>
          </a:p>
          <a:p>
            <a:pPr marL="342900" indent="-342900">
              <a:lnSpc>
                <a:spcPct val="150000"/>
              </a:lnSpc>
              <a:buFont typeface="Arial" panose="020B0604020202020204" pitchFamily="34" charset="0"/>
              <a:buChar char="•"/>
            </a:pPr>
            <a:r>
              <a:rPr lang="en-US" altLang="zh-CN" sz="2400" dirty="0"/>
              <a:t>The rest of Boss skill animation</a:t>
            </a:r>
            <a:endParaRPr lang="en-GB" altLang="zh-CN" sz="2400" dirty="0"/>
          </a:p>
          <a:p>
            <a:pPr marL="342900" indent="-342900">
              <a:lnSpc>
                <a:spcPct val="150000"/>
              </a:lnSpc>
              <a:buFont typeface="Arial" panose="020B0604020202020204" pitchFamily="34" charset="0"/>
              <a:buChar char="•"/>
            </a:pPr>
            <a:r>
              <a:rPr lang="en-GB" altLang="zh-CN" sz="2400" dirty="0"/>
              <a:t>Complete the whole level and Boss fight</a:t>
            </a:r>
          </a:p>
          <a:p>
            <a:pPr marL="342900" indent="-342900">
              <a:lnSpc>
                <a:spcPct val="150000"/>
              </a:lnSpc>
              <a:buFont typeface="Arial" panose="020B0604020202020204" pitchFamily="34" charset="0"/>
              <a:buChar char="•"/>
            </a:pPr>
            <a:r>
              <a:rPr lang="en-GB" altLang="zh-CN" sz="2400" dirty="0"/>
              <a:t>Animation of character/enemy in combat Refine</a:t>
            </a:r>
          </a:p>
          <a:p>
            <a:pPr marL="342900" indent="-342900">
              <a:lnSpc>
                <a:spcPct val="150000"/>
              </a:lnSpc>
              <a:buFont typeface="Arial" panose="020B0604020202020204" pitchFamily="34" charset="0"/>
              <a:buChar char="•"/>
            </a:pPr>
            <a:r>
              <a:rPr lang="en-GB" altLang="zh-CN" sz="2400" dirty="0"/>
              <a:t>Added scene assets and Refinement</a:t>
            </a:r>
          </a:p>
          <a:p>
            <a:pPr marL="342900" indent="-342900">
              <a:lnSpc>
                <a:spcPct val="150000"/>
              </a:lnSpc>
              <a:buFont typeface="Arial" panose="020B0604020202020204" pitchFamily="34" charset="0"/>
              <a:buChar char="•"/>
            </a:pPr>
            <a:r>
              <a:rPr lang="en-US" altLang="zh-CN" sz="2400" dirty="0"/>
              <a:t>Added BGM and other SFX</a:t>
            </a:r>
            <a:endParaRPr lang="en-GB" altLang="zh-CN" sz="2400" dirty="0"/>
          </a:p>
          <a:p>
            <a:pPr marL="342900" indent="-342900">
              <a:lnSpc>
                <a:spcPct val="150000"/>
              </a:lnSpc>
              <a:buFont typeface="Arial" panose="020B0604020202020204" pitchFamily="34" charset="0"/>
              <a:buChar char="•"/>
            </a:pPr>
            <a:endParaRPr lang="en-GB" altLang="zh-CN" sz="2400" dirty="0"/>
          </a:p>
        </p:txBody>
      </p:sp>
    </p:spTree>
    <p:extLst>
      <p:ext uri="{BB962C8B-B14F-4D97-AF65-F5344CB8AC3E}">
        <p14:creationId xmlns:p14="http://schemas.microsoft.com/office/powerpoint/2010/main" val="198157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90D8D0-A200-4523-883F-856F55C77AD4}"/>
              </a:ext>
            </a:extLst>
          </p:cNvPr>
          <p:cNvSpPr txBox="1">
            <a:spLocks/>
          </p:cNvSpPr>
          <p:nvPr/>
        </p:nvSpPr>
        <p:spPr>
          <a:xfrm>
            <a:off x="1524000" y="1417361"/>
            <a:ext cx="9144000"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GB" altLang="zh-CN" sz="5400" dirty="0">
                <a:latin typeface="+mn-ea"/>
                <a:ea typeface="+mn-ea"/>
              </a:rPr>
            </a:br>
            <a:r>
              <a:rPr lang="en-GB" altLang="zh-CN" sz="5400" dirty="0">
                <a:latin typeface="+mn-ea"/>
                <a:ea typeface="+mn-ea"/>
              </a:rPr>
              <a:t>Cheers</a:t>
            </a:r>
            <a:r>
              <a:rPr lang="zh-CN" altLang="en-US" sz="5400" dirty="0">
                <a:latin typeface="+mn-ea"/>
                <a:ea typeface="+mn-ea"/>
              </a:rPr>
              <a:t>！</a:t>
            </a:r>
            <a:endParaRPr lang="en-GB" sz="5400" dirty="0">
              <a:latin typeface="+mn-ea"/>
              <a:ea typeface="+mn-ea"/>
            </a:endParaRPr>
          </a:p>
        </p:txBody>
      </p:sp>
    </p:spTree>
    <p:extLst>
      <p:ext uri="{BB962C8B-B14F-4D97-AF65-F5344CB8AC3E}">
        <p14:creationId xmlns:p14="http://schemas.microsoft.com/office/powerpoint/2010/main" val="3367612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0</TotalTime>
  <Words>175</Words>
  <Application>Microsoft Office PowerPoint</Application>
  <PresentationFormat>Widescreen</PresentationFormat>
  <Paragraphs>24</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方正舒体</vt:lpstr>
      <vt:lpstr>等线</vt:lpstr>
      <vt:lpstr>Arial</vt:lpstr>
      <vt:lpstr>Calibri</vt:lpstr>
      <vt:lpstr>Calisto MT</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志鹏 杨</dc:creator>
  <cp:lastModifiedBy>志鹏 杨</cp:lastModifiedBy>
  <cp:revision>7</cp:revision>
  <dcterms:created xsi:type="dcterms:W3CDTF">2019-07-05T14:30:37Z</dcterms:created>
  <dcterms:modified xsi:type="dcterms:W3CDTF">2019-07-05T15:51:38Z</dcterms:modified>
</cp:coreProperties>
</file>